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-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BBFEB-56E5-485C-8A23-A0A4B3F5A6E4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2087A1-441D-4D70-96D8-73C2034D769C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19284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2087A1-441D-4D70-96D8-73C2034D769C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2282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4757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8733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52836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9661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914843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95430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62792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14529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76264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933503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928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03795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21431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33669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898461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0650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7860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9B4935-A3BA-4462-A141-DCC31B2B3D07}" type="datetimeFigureOut">
              <a:rPr lang="en-AT" smtClean="0"/>
              <a:t>01/11/2021</a:t>
            </a:fld>
            <a:endParaRPr lang="en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0A588-C831-4179-A0B8-88BB7B2E7583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08170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F399-7547-4C5E-BE15-5527239B9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8825658" cy="3329581"/>
          </a:xfrm>
        </p:spPr>
        <p:txBody>
          <a:bodyPr/>
          <a:lstStyle/>
          <a:p>
            <a:r>
              <a:rPr lang="sr-Latn-RS" sz="4600" dirty="0"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Suzbijanje šuma bilateralnom filtracijom </a:t>
            </a:r>
            <a:endParaRPr lang="en-AT" sz="4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E1460B-DBEB-4073-A16D-D8D1395DE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r-Latn-RS" dirty="0"/>
          </a:p>
          <a:p>
            <a:r>
              <a:rPr lang="sr-Latn-RS" dirty="0"/>
              <a:t>Marko Vikić BI 47/2017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6878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0FB48-23AC-4F15-9958-752AF3F36964}"/>
              </a:ext>
            </a:extLst>
          </p:cNvPr>
          <p:cNvSpPr txBox="1"/>
          <p:nvPr/>
        </p:nvSpPr>
        <p:spPr>
          <a:xfrm>
            <a:off x="1130971" y="398831"/>
            <a:ext cx="551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/>
              <a:t>Rezultati</a:t>
            </a:r>
            <a:endParaRPr lang="en-AT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3D7C8-0B96-41B9-9496-5926E6301A63}"/>
              </a:ext>
            </a:extLst>
          </p:cNvPr>
          <p:cNvSpPr txBox="1"/>
          <p:nvPr/>
        </p:nvSpPr>
        <p:spPr>
          <a:xfrm>
            <a:off x="1685198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Ulazna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/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	</a:t>
                </a:r>
                <a:r>
                  <a:rPr lang="en-US" sz="1400" dirty="0" err="1"/>
                  <a:t>Izlazna</a:t>
                </a:r>
                <a:r>
                  <a:rPr lang="en-US" sz="1400" dirty="0"/>
                  <a:t> (w=5,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=10,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=0.5)</a:t>
                </a:r>
                <a:endParaRPr lang="en-AT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F5AAB6E-5F12-4C1C-A711-0D4434CA0B81}"/>
              </a:ext>
            </a:extLst>
          </p:cNvPr>
          <p:cNvSpPr txBox="1"/>
          <p:nvPr/>
        </p:nvSpPr>
        <p:spPr>
          <a:xfrm>
            <a:off x="9611855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Razlika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728E0-F539-46C1-878C-8623FB9E1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4" y="1322961"/>
            <a:ext cx="3484178" cy="5077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5DD007-5D27-4265-B1B3-058C96B17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04" y="1322961"/>
            <a:ext cx="3484178" cy="5077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D4829-93A5-4C35-9E61-1BE47E3110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50" y="1342415"/>
            <a:ext cx="3459277" cy="50778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10BE42-B334-48B4-AB0E-DD7EAD2FD17E}"/>
              </a:ext>
            </a:extLst>
          </p:cNvPr>
          <p:cNvSpPr txBox="1"/>
          <p:nvPr/>
        </p:nvSpPr>
        <p:spPr>
          <a:xfrm>
            <a:off x="4844374" y="1015185"/>
            <a:ext cx="268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Agresivnost</a:t>
            </a:r>
            <a:r>
              <a:rPr lang="en-US" sz="1400" dirty="0"/>
              <a:t> </a:t>
            </a:r>
            <a:r>
              <a:rPr lang="en-US" sz="1400" dirty="0" err="1"/>
              <a:t>suzbijanja</a:t>
            </a:r>
            <a:r>
              <a:rPr lang="en-US" sz="1400" dirty="0"/>
              <a:t> = 0.5 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1361686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AC1E35-6C7D-4213-9303-A0B593C90CB3}"/>
              </a:ext>
            </a:extLst>
          </p:cNvPr>
          <p:cNvSpPr txBox="1"/>
          <p:nvPr/>
        </p:nvSpPr>
        <p:spPr>
          <a:xfrm>
            <a:off x="962527" y="1949116"/>
            <a:ext cx="881914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Manje doze zračenja na rendgenskim modalitetima – jedan od osnovnih ciljeva OSuM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Veća doza – bolji kvalitet snimka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Primjena odgovarajućih metoda kompresije šuma – bolji kvalitet snimaka i sa manjim dozama zračenja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Skup slika su rendgenski snimci različitih anatomija sa pirmjetnim šumom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0FB48-23AC-4F15-9958-752AF3F36964}"/>
              </a:ext>
            </a:extLst>
          </p:cNvPr>
          <p:cNvSpPr txBox="1"/>
          <p:nvPr/>
        </p:nvSpPr>
        <p:spPr>
          <a:xfrm>
            <a:off x="1191127" y="616985"/>
            <a:ext cx="1624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/>
              <a:t>Uvod</a:t>
            </a:r>
            <a:endParaRPr lang="en-AT" sz="3600" dirty="0"/>
          </a:p>
        </p:txBody>
      </p:sp>
    </p:spTree>
    <p:extLst>
      <p:ext uri="{BB962C8B-B14F-4D97-AF65-F5344CB8AC3E}">
        <p14:creationId xmlns:p14="http://schemas.microsoft.com/office/powerpoint/2010/main" val="141041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AC1E35-6C7D-4213-9303-A0B593C90CB3}"/>
              </a:ext>
            </a:extLst>
          </p:cNvPr>
          <p:cNvSpPr txBox="1"/>
          <p:nvPr/>
        </p:nvSpPr>
        <p:spPr>
          <a:xfrm>
            <a:off x="962527" y="1576137"/>
            <a:ext cx="881914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Jedan od oblika usmjerene filtracije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Ne mrlja ivice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Cilj je suzbiti šum što je više moguće uz očuvanje ivica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Problem očuvanja ivica rješava se kombinacijom dva izvora informacija: pikseli koji su bliski prostorno i po vrijednosti signala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Efektivno ograničava prostornu filtraciju na lokacije signala sa sličnim vrednostima</a:t>
            </a:r>
          </a:p>
          <a:p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0FB48-23AC-4F15-9958-752AF3F36964}"/>
              </a:ext>
            </a:extLst>
          </p:cNvPr>
          <p:cNvSpPr txBox="1"/>
          <p:nvPr/>
        </p:nvSpPr>
        <p:spPr>
          <a:xfrm>
            <a:off x="1191127" y="616985"/>
            <a:ext cx="551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/>
              <a:t>Bilateralna filtracija</a:t>
            </a:r>
            <a:endParaRPr lang="en-AT" sz="3600" dirty="0"/>
          </a:p>
        </p:txBody>
      </p:sp>
    </p:spTree>
    <p:extLst>
      <p:ext uri="{BB962C8B-B14F-4D97-AF65-F5344CB8AC3E}">
        <p14:creationId xmlns:p14="http://schemas.microsoft.com/office/powerpoint/2010/main" val="10257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AC1E35-6C7D-4213-9303-A0B593C90CB3}"/>
              </a:ext>
            </a:extLst>
          </p:cNvPr>
          <p:cNvSpPr txBox="1"/>
          <p:nvPr/>
        </p:nvSpPr>
        <p:spPr>
          <a:xfrm>
            <a:off x="962527" y="1153446"/>
            <a:ext cx="1122947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Učitavanje sirove slike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Unos željene agresivnosti suzbijanja šuma (0,1)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Skaliranje parametara na osnovu agresivnosti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Normalizacija vrijednosti piksela (0,1)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Računanje težinskih faktora na osnovu prostorne bliskosti piksela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Računanje težinskog faktora na osnovu vrijednosti signala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Računanje odziva bilateralnog filtra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Prikaz ulazne slike sive skale i filtrirane, kao i njihove razlike</a:t>
            </a:r>
          </a:p>
          <a:p>
            <a:endParaRPr lang="sr-Latn-RS" sz="2400" dirty="0"/>
          </a:p>
          <a:p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A0FB48-23AC-4F15-9958-752AF3F36964}"/>
              </a:ext>
            </a:extLst>
          </p:cNvPr>
          <p:cNvSpPr txBox="1"/>
          <p:nvPr/>
        </p:nvSpPr>
        <p:spPr>
          <a:xfrm>
            <a:off x="1130971" y="398831"/>
            <a:ext cx="551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/>
              <a:t>Način rada</a:t>
            </a:r>
            <a:endParaRPr lang="en-AT" sz="3600" dirty="0"/>
          </a:p>
        </p:txBody>
      </p:sp>
    </p:spTree>
    <p:extLst>
      <p:ext uri="{BB962C8B-B14F-4D97-AF65-F5344CB8AC3E}">
        <p14:creationId xmlns:p14="http://schemas.microsoft.com/office/powerpoint/2010/main" val="3824628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0FB48-23AC-4F15-9958-752AF3F36964}"/>
              </a:ext>
            </a:extLst>
          </p:cNvPr>
          <p:cNvSpPr txBox="1"/>
          <p:nvPr/>
        </p:nvSpPr>
        <p:spPr>
          <a:xfrm>
            <a:off x="1130971" y="398831"/>
            <a:ext cx="551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/>
              <a:t>Rezultati</a:t>
            </a:r>
            <a:endParaRPr lang="en-AT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6D99E4-D3B7-4A09-8742-DBC7E48C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34" y="1322962"/>
            <a:ext cx="3125731" cy="5077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2D1B08-0369-46A4-8F33-A58B7762A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67" y="1322962"/>
            <a:ext cx="3125730" cy="5077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66ABFA-19A1-4683-9FEE-B61CF9634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175" y="1322962"/>
            <a:ext cx="3105029" cy="507783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A3D7C8-0B96-41B9-9496-5926E6301A63}"/>
              </a:ext>
            </a:extLst>
          </p:cNvPr>
          <p:cNvSpPr txBox="1"/>
          <p:nvPr/>
        </p:nvSpPr>
        <p:spPr>
          <a:xfrm>
            <a:off x="1685198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Ulazna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/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	</a:t>
                </a:r>
                <a:r>
                  <a:rPr lang="en-US" sz="1400" dirty="0" err="1"/>
                  <a:t>Izlazna</a:t>
                </a:r>
                <a:r>
                  <a:rPr lang="en-US" sz="1400" dirty="0"/>
                  <a:t> (w=5,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=1,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=0.05)</a:t>
                </a:r>
                <a:endParaRPr lang="en-AT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F5AAB6E-5F12-4C1C-A711-0D4434CA0B81}"/>
              </a:ext>
            </a:extLst>
          </p:cNvPr>
          <p:cNvSpPr txBox="1"/>
          <p:nvPr/>
        </p:nvSpPr>
        <p:spPr>
          <a:xfrm>
            <a:off x="9611855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Razlika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EC0B6C-CB5A-4E2E-BB2C-677460FB8974}"/>
              </a:ext>
            </a:extLst>
          </p:cNvPr>
          <p:cNvSpPr txBox="1"/>
          <p:nvPr/>
        </p:nvSpPr>
        <p:spPr>
          <a:xfrm>
            <a:off x="4844374" y="1015185"/>
            <a:ext cx="268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Agresivnost</a:t>
            </a:r>
            <a:r>
              <a:rPr lang="en-US" sz="1400" dirty="0"/>
              <a:t> </a:t>
            </a:r>
            <a:r>
              <a:rPr lang="en-US" sz="1400" dirty="0" err="1"/>
              <a:t>suzbijanja</a:t>
            </a:r>
            <a:r>
              <a:rPr lang="en-US" sz="1400" dirty="0"/>
              <a:t> = 0.05 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107876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0FB48-23AC-4F15-9958-752AF3F36964}"/>
              </a:ext>
            </a:extLst>
          </p:cNvPr>
          <p:cNvSpPr txBox="1"/>
          <p:nvPr/>
        </p:nvSpPr>
        <p:spPr>
          <a:xfrm>
            <a:off x="1130971" y="398831"/>
            <a:ext cx="551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/>
              <a:t>Rezultati</a:t>
            </a:r>
            <a:endParaRPr lang="en-AT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2D1B08-0369-46A4-8F33-A58B7762A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67" y="1322962"/>
            <a:ext cx="3125730" cy="50778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A3D7C8-0B96-41B9-9496-5926E6301A63}"/>
              </a:ext>
            </a:extLst>
          </p:cNvPr>
          <p:cNvSpPr txBox="1"/>
          <p:nvPr/>
        </p:nvSpPr>
        <p:spPr>
          <a:xfrm>
            <a:off x="1685198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Ulazna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/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	</a:t>
                </a:r>
                <a:r>
                  <a:rPr lang="en-US" sz="1400" dirty="0" err="1"/>
                  <a:t>Izlazna</a:t>
                </a:r>
                <a:r>
                  <a:rPr lang="en-US" sz="1400" dirty="0"/>
                  <a:t> (w=5,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=2,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=0.075)</a:t>
                </a:r>
                <a:endParaRPr lang="en-AT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F5AAB6E-5F12-4C1C-A711-0D4434CA0B81}"/>
              </a:ext>
            </a:extLst>
          </p:cNvPr>
          <p:cNvSpPr txBox="1"/>
          <p:nvPr/>
        </p:nvSpPr>
        <p:spPr>
          <a:xfrm>
            <a:off x="9611855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Razlika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F00EFD-22DF-40C1-B42F-F21A0C448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837" y="1321339"/>
            <a:ext cx="3125704" cy="5077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D3B0CE-CC68-4683-89EF-97C32FE2C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35" y="1321338"/>
            <a:ext cx="3125730" cy="507783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29870E5-C0B0-46C5-ACDA-4538EE6BAF36}"/>
              </a:ext>
            </a:extLst>
          </p:cNvPr>
          <p:cNvSpPr txBox="1"/>
          <p:nvPr/>
        </p:nvSpPr>
        <p:spPr>
          <a:xfrm>
            <a:off x="4844373" y="1015185"/>
            <a:ext cx="2814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Agresivnost</a:t>
            </a:r>
            <a:r>
              <a:rPr lang="en-US" sz="1400" dirty="0"/>
              <a:t> </a:t>
            </a:r>
            <a:r>
              <a:rPr lang="en-US" sz="1400" dirty="0" err="1"/>
              <a:t>suzbijanja</a:t>
            </a:r>
            <a:r>
              <a:rPr lang="en-US" sz="1400" dirty="0"/>
              <a:t> = 0.075 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97721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0FB48-23AC-4F15-9958-752AF3F36964}"/>
              </a:ext>
            </a:extLst>
          </p:cNvPr>
          <p:cNvSpPr txBox="1"/>
          <p:nvPr/>
        </p:nvSpPr>
        <p:spPr>
          <a:xfrm>
            <a:off x="1130971" y="398831"/>
            <a:ext cx="551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/>
              <a:t>Rezultati</a:t>
            </a:r>
            <a:endParaRPr lang="en-AT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2D1B08-0369-46A4-8F33-A58B7762A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67" y="1322962"/>
            <a:ext cx="3125730" cy="50778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EA3D7C8-0B96-41B9-9496-5926E6301A63}"/>
              </a:ext>
            </a:extLst>
          </p:cNvPr>
          <p:cNvSpPr txBox="1"/>
          <p:nvPr/>
        </p:nvSpPr>
        <p:spPr>
          <a:xfrm>
            <a:off x="1685198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Ulazna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/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	</a:t>
                </a:r>
                <a:r>
                  <a:rPr lang="en-US" sz="1400" dirty="0" err="1"/>
                  <a:t>Izlazna</a:t>
                </a:r>
                <a:r>
                  <a:rPr lang="en-US" sz="1400" dirty="0"/>
                  <a:t> (w=5,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=12,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=0.6)</a:t>
                </a:r>
                <a:endParaRPr lang="en-AT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F5AAB6E-5F12-4C1C-A711-0D4434CA0B81}"/>
              </a:ext>
            </a:extLst>
          </p:cNvPr>
          <p:cNvSpPr txBox="1"/>
          <p:nvPr/>
        </p:nvSpPr>
        <p:spPr>
          <a:xfrm>
            <a:off x="9611855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Razlika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CCF17-1923-4B30-ACD9-16247CFA1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315" y="1322962"/>
            <a:ext cx="3110748" cy="5077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2F1B50-DD6D-4B9C-AE7D-A2995F5C7E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34" y="1322961"/>
            <a:ext cx="3125731" cy="50778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74C2E1-655B-4704-902D-AB9CF73352BB}"/>
              </a:ext>
            </a:extLst>
          </p:cNvPr>
          <p:cNvSpPr txBox="1"/>
          <p:nvPr/>
        </p:nvSpPr>
        <p:spPr>
          <a:xfrm>
            <a:off x="4844374" y="1015185"/>
            <a:ext cx="268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Agresivnost</a:t>
            </a:r>
            <a:r>
              <a:rPr lang="en-US" sz="1400" dirty="0"/>
              <a:t> </a:t>
            </a:r>
            <a:r>
              <a:rPr lang="en-US" sz="1400" dirty="0" err="1"/>
              <a:t>suzbijanja</a:t>
            </a:r>
            <a:r>
              <a:rPr lang="en-US" sz="1400" dirty="0"/>
              <a:t> = 0.6 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2450578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0FB48-23AC-4F15-9958-752AF3F36964}"/>
              </a:ext>
            </a:extLst>
          </p:cNvPr>
          <p:cNvSpPr txBox="1"/>
          <p:nvPr/>
        </p:nvSpPr>
        <p:spPr>
          <a:xfrm>
            <a:off x="1130971" y="398831"/>
            <a:ext cx="551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/>
              <a:t>Rezultati</a:t>
            </a:r>
            <a:endParaRPr lang="en-AT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3D7C8-0B96-41B9-9496-5926E6301A63}"/>
              </a:ext>
            </a:extLst>
          </p:cNvPr>
          <p:cNvSpPr txBox="1"/>
          <p:nvPr/>
        </p:nvSpPr>
        <p:spPr>
          <a:xfrm>
            <a:off x="1685198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Ulazna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/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	</a:t>
                </a:r>
                <a:r>
                  <a:rPr lang="en-US" sz="1400" dirty="0" err="1"/>
                  <a:t>Izlazna</a:t>
                </a:r>
                <a:r>
                  <a:rPr lang="en-US" sz="1400" dirty="0"/>
                  <a:t> (w=5,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=1,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=0.075)</a:t>
                </a:r>
                <a:endParaRPr lang="en-AT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blipFill>
                <a:blip r:embed="rId2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F5AAB6E-5F12-4C1C-A711-0D4434CA0B81}"/>
              </a:ext>
            </a:extLst>
          </p:cNvPr>
          <p:cNvSpPr txBox="1"/>
          <p:nvPr/>
        </p:nvSpPr>
        <p:spPr>
          <a:xfrm>
            <a:off x="9611855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Razlika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728E0-F539-46C1-878C-8623FB9E13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4" y="1322961"/>
            <a:ext cx="3484178" cy="507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F975D0-D74E-4A63-8325-3E53007F9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504" y="1322961"/>
            <a:ext cx="3484178" cy="50778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D23E87-C1B1-4A32-89DD-BF4E11FBD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738" y="1322961"/>
            <a:ext cx="3463902" cy="50778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FF70BF-88E8-49AA-99F1-BD45D8755450}"/>
              </a:ext>
            </a:extLst>
          </p:cNvPr>
          <p:cNvSpPr txBox="1"/>
          <p:nvPr/>
        </p:nvSpPr>
        <p:spPr>
          <a:xfrm>
            <a:off x="4844374" y="1015185"/>
            <a:ext cx="2801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Agresivnost</a:t>
            </a:r>
            <a:r>
              <a:rPr lang="en-US" sz="1400" dirty="0"/>
              <a:t> </a:t>
            </a:r>
            <a:r>
              <a:rPr lang="en-US" sz="1400" dirty="0" err="1"/>
              <a:t>suzbijanja</a:t>
            </a:r>
            <a:r>
              <a:rPr lang="en-US" sz="1400" dirty="0"/>
              <a:t> = 0.075 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40178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A0FB48-23AC-4F15-9958-752AF3F36964}"/>
              </a:ext>
            </a:extLst>
          </p:cNvPr>
          <p:cNvSpPr txBox="1"/>
          <p:nvPr/>
        </p:nvSpPr>
        <p:spPr>
          <a:xfrm>
            <a:off x="1130971" y="398831"/>
            <a:ext cx="551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/>
              <a:t>Rezultati</a:t>
            </a:r>
            <a:endParaRPr lang="en-AT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A3D7C8-0B96-41B9-9496-5926E6301A63}"/>
              </a:ext>
            </a:extLst>
          </p:cNvPr>
          <p:cNvSpPr txBox="1"/>
          <p:nvPr/>
        </p:nvSpPr>
        <p:spPr>
          <a:xfrm>
            <a:off x="1685198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Ulazna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/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	</a:t>
                </a:r>
                <a:r>
                  <a:rPr lang="en-US" sz="1400" dirty="0" err="1"/>
                  <a:t>Izlazna</a:t>
                </a:r>
                <a:r>
                  <a:rPr lang="en-US" sz="1400" dirty="0"/>
                  <a:t> (w=5,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400" dirty="0"/>
                  <a:t>=2,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400" b="0" i="1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400" dirty="0"/>
                  <a:t>=0.1)</a:t>
                </a:r>
                <a:endParaRPr lang="en-AT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9A3AFFC-68E2-4CB8-ABB5-780C1350B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1504" y="6400799"/>
                <a:ext cx="3501959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F5AAB6E-5F12-4C1C-A711-0D4434CA0B81}"/>
              </a:ext>
            </a:extLst>
          </p:cNvPr>
          <p:cNvSpPr txBox="1"/>
          <p:nvPr/>
        </p:nvSpPr>
        <p:spPr>
          <a:xfrm>
            <a:off x="9611855" y="6420253"/>
            <a:ext cx="797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Razlika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728E0-F539-46C1-878C-8623FB9E1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24" y="1322961"/>
            <a:ext cx="3484178" cy="5077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27CFD3-15EF-480D-8888-06C233D6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59" y="1322961"/>
            <a:ext cx="3476660" cy="5077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7690A3-4625-4AC3-9D69-0BAEDAE32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11" y="1322961"/>
            <a:ext cx="3484178" cy="50778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E7D28B-B403-4757-89CE-28F000A7B103}"/>
              </a:ext>
            </a:extLst>
          </p:cNvPr>
          <p:cNvSpPr txBox="1"/>
          <p:nvPr/>
        </p:nvSpPr>
        <p:spPr>
          <a:xfrm>
            <a:off x="4844374" y="1015185"/>
            <a:ext cx="2683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Agresivnost</a:t>
            </a:r>
            <a:r>
              <a:rPr lang="en-US" sz="1400" dirty="0"/>
              <a:t> </a:t>
            </a:r>
            <a:r>
              <a:rPr lang="en-US" sz="1400" dirty="0" err="1"/>
              <a:t>suzbijanja</a:t>
            </a:r>
            <a:r>
              <a:rPr lang="en-US" sz="1400" dirty="0"/>
              <a:t> = 0.1 </a:t>
            </a:r>
            <a:endParaRPr lang="en-AT" sz="1400" dirty="0"/>
          </a:p>
        </p:txBody>
      </p:sp>
    </p:spTree>
    <p:extLst>
      <p:ext uri="{BB962C8B-B14F-4D97-AF65-F5344CB8AC3E}">
        <p14:creationId xmlns:p14="http://schemas.microsoft.com/office/powerpoint/2010/main" val="12359568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C839272-B48D-46E5-B1DE-C3CF61E907F8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1022</TotalTime>
  <Words>289</Words>
  <Application>Microsoft Office PowerPoint</Application>
  <PresentationFormat>Widescreen</PresentationFormat>
  <Paragraphs>71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 Math</vt:lpstr>
      <vt:lpstr>Century Gothic</vt:lpstr>
      <vt:lpstr>Wingdings 3</vt:lpstr>
      <vt:lpstr>Ion</vt:lpstr>
      <vt:lpstr>Suzbijanje šuma bilateralnom filtracijom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Suzbijanje šuma bilateralnom filtracijom </dc:title>
  <dc:creator>BI 47/2017 - Vikić Marko</dc:creator>
  <cp:lastModifiedBy>BI 47/2017 - Vikić Marko</cp:lastModifiedBy>
  <cp:revision>11</cp:revision>
  <dcterms:created xsi:type="dcterms:W3CDTF">2021-10-31T15:36:42Z</dcterms:created>
  <dcterms:modified xsi:type="dcterms:W3CDTF">2021-11-01T18:39:16Z</dcterms:modified>
</cp:coreProperties>
</file>